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  <p:sldMasterId id="2147483842" r:id="rId5"/>
    <p:sldMasterId id="2147483882" r:id="rId6"/>
    <p:sldMasterId id="2147483925" r:id="rId7"/>
    <p:sldMasterId id="2147483962" r:id="rId8"/>
  </p:sldMasterIdLst>
  <p:notesMasterIdLst>
    <p:notesMasterId r:id="rId14"/>
  </p:notesMasterIdLst>
  <p:handoutMasterIdLst>
    <p:handoutMasterId r:id="rId15"/>
  </p:handoutMasterIdLst>
  <p:sldIdLst>
    <p:sldId id="2146845808" r:id="rId9"/>
    <p:sldId id="2147470457" r:id="rId10"/>
    <p:sldId id="2147470458" r:id="rId11"/>
    <p:sldId id="2147470456" r:id="rId12"/>
    <p:sldId id="2147470459" r:id="rId13"/>
  </p:sldIdLst>
  <p:sldSz cx="12192000" cy="6858000"/>
  <p:notesSz cx="6889750" cy="10021888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23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 Gobby" initials="CG" lastIdx="1" clrIdx="0">
    <p:extLst>
      <p:ext uri="{19B8F6BF-5375-455C-9EA6-DF929625EA0E}">
        <p15:presenceInfo xmlns:p15="http://schemas.microsoft.com/office/powerpoint/2012/main" userId="S::carol.gobby@avanade.com::a387627e-405f-4fd4-9846-c234e27eff1b" providerId="AD"/>
      </p:ext>
    </p:extLst>
  </p:cmAuthor>
  <p:cmAuthor id="2" name="Jacqueline Schofield" initials="JS" lastIdx="54" clrIdx="1">
    <p:extLst>
      <p:ext uri="{19B8F6BF-5375-455C-9EA6-DF929625EA0E}">
        <p15:presenceInfo xmlns:p15="http://schemas.microsoft.com/office/powerpoint/2012/main" userId="S::j.schofield@avanade.com::c952f7e7-e177-4fab-8b93-78c4a382292b" providerId="AD"/>
      </p:ext>
    </p:extLst>
  </p:cmAuthor>
  <p:cmAuthor id="3" name="Jim Edwards" initials="JE" lastIdx="2" clrIdx="2">
    <p:extLst>
      <p:ext uri="{19B8F6BF-5375-455C-9EA6-DF929625EA0E}">
        <p15:presenceInfo xmlns:p15="http://schemas.microsoft.com/office/powerpoint/2012/main" userId="S::jim.edwards@avanade.com::02ec4613-e7be-4dee-ad87-b5feb747374b" providerId="AD"/>
      </p:ext>
    </p:extLst>
  </p:cmAuthor>
  <p:cmAuthor id="4" name="Filip Vanden Houte" initials="FVH" lastIdx="2" clrIdx="3">
    <p:extLst>
      <p:ext uri="{19B8F6BF-5375-455C-9EA6-DF929625EA0E}">
        <p15:presenceInfo xmlns:p15="http://schemas.microsoft.com/office/powerpoint/2012/main" userId="S::filip.vanden.houte@avanade.com::a6387236-20bc-4217-8b19-7418d881a191" providerId="AD"/>
      </p:ext>
    </p:extLst>
  </p:cmAuthor>
  <p:cmAuthor id="5" name="Andrew Moroney" initials="AM" lastIdx="6" clrIdx="4">
    <p:extLst>
      <p:ext uri="{19B8F6BF-5375-455C-9EA6-DF929625EA0E}">
        <p15:presenceInfo xmlns:p15="http://schemas.microsoft.com/office/powerpoint/2012/main" userId="S::andrew.moroney@avanade.com::86ef14ac-d045-460d-8084-1523882478d1" providerId="AD"/>
      </p:ext>
    </p:extLst>
  </p:cmAuthor>
  <p:cmAuthor id="6" name="Jarrod Jones" initials="JJ" lastIdx="2" clrIdx="5">
    <p:extLst>
      <p:ext uri="{19B8F6BF-5375-455C-9EA6-DF929625EA0E}">
        <p15:presenceInfo xmlns:p15="http://schemas.microsoft.com/office/powerpoint/2012/main" userId="S::jarrod.jones@avanade.com::3002b15d-8377-4a44-8c7b-08400fcd20bb" providerId="AD"/>
      </p:ext>
    </p:extLst>
  </p:cmAuthor>
  <p:cmAuthor id="7" name="Saul Darby" initials="SD" lastIdx="1" clrIdx="6">
    <p:extLst>
      <p:ext uri="{19B8F6BF-5375-455C-9EA6-DF929625EA0E}">
        <p15:presenceInfo xmlns:p15="http://schemas.microsoft.com/office/powerpoint/2012/main" userId="S::saul.darby@avanade.com::b080542e-3e54-4b03-90ae-2cae9fd3a872" providerId="AD"/>
      </p:ext>
    </p:extLst>
  </p:cmAuthor>
  <p:cmAuthor id="8" name="Lourens J. Swanepoel" initials="LJS" lastIdx="2" clrIdx="7">
    <p:extLst>
      <p:ext uri="{19B8F6BF-5375-455C-9EA6-DF929625EA0E}">
        <p15:presenceInfo xmlns:p15="http://schemas.microsoft.com/office/powerpoint/2012/main" userId="S::lourens.j.swanepoel@avanade.com::6cc7a089-c3ac-4a75-8405-22fbaed9bef0" providerId="AD"/>
      </p:ext>
    </p:extLst>
  </p:cmAuthor>
  <p:cmAuthor id="9" name="Dan McMahon" initials="DM" lastIdx="1" clrIdx="8">
    <p:extLst>
      <p:ext uri="{19B8F6BF-5375-455C-9EA6-DF929625EA0E}">
        <p15:presenceInfo xmlns:p15="http://schemas.microsoft.com/office/powerpoint/2012/main" userId="S::dan.mcmahon@avanade.com::499fe0ab-cec0-4c6c-ad98-5fa5d0fe01a8" providerId="AD"/>
      </p:ext>
    </p:extLst>
  </p:cmAuthor>
  <p:cmAuthor id="10" name="Luke Rainbow" initials="LR" lastIdx="19" clrIdx="9">
    <p:extLst>
      <p:ext uri="{19B8F6BF-5375-455C-9EA6-DF929625EA0E}">
        <p15:presenceInfo xmlns:p15="http://schemas.microsoft.com/office/powerpoint/2012/main" userId="S::luke.rainbow@avanade.com::049903d8-f8db-46db-addb-954ff6ee374f" providerId="AD"/>
      </p:ext>
    </p:extLst>
  </p:cmAuthor>
  <p:cmAuthor id="11" name="Jax Fong" initials="JF" lastIdx="8" clrIdx="10">
    <p:extLst>
      <p:ext uri="{19B8F6BF-5375-455C-9EA6-DF929625EA0E}">
        <p15:presenceInfo xmlns:p15="http://schemas.microsoft.com/office/powerpoint/2012/main" userId="S::jax.fong@avanade.com::3733a3cd-3389-42a7-a084-e1ffcc543b43" providerId="AD"/>
      </p:ext>
    </p:extLst>
  </p:cmAuthor>
  <p:cmAuthor id="12" name="Lawrence Liang" initials="LL" lastIdx="8" clrIdx="11">
    <p:extLst>
      <p:ext uri="{19B8F6BF-5375-455C-9EA6-DF929625EA0E}">
        <p15:presenceInfo xmlns:p15="http://schemas.microsoft.com/office/powerpoint/2012/main" userId="S::lawrence.liang@avanade.com::2356a4e8-4262-42d2-ba55-6d20cb1b5ea7" providerId="AD"/>
      </p:ext>
    </p:extLst>
  </p:cmAuthor>
  <p:cmAuthor id="13" name="Andrew Stahel" initials="AS" lastIdx="1" clrIdx="12">
    <p:extLst>
      <p:ext uri="{19B8F6BF-5375-455C-9EA6-DF929625EA0E}">
        <p15:presenceInfo xmlns:p15="http://schemas.microsoft.com/office/powerpoint/2012/main" userId="S::andrew.stahel@avanade.com::17f8a985-b65a-46cc-b06f-e8e70d6ac5c9" providerId="AD"/>
      </p:ext>
    </p:extLst>
  </p:cmAuthor>
  <p:cmAuthor id="14" name="Guillaume Noé" initials="GN" lastIdx="2" clrIdx="13">
    <p:extLst>
      <p:ext uri="{19B8F6BF-5375-455C-9EA6-DF929625EA0E}">
        <p15:presenceInfo xmlns:p15="http://schemas.microsoft.com/office/powerpoint/2012/main" userId="S::guillaume.noe@avanade.com::2f3c85c6-4f12-43d9-94a0-b6d097b615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BED"/>
    <a:srgbClr val="CE056A"/>
    <a:srgbClr val="FEDEEE"/>
    <a:srgbClr val="FF5800"/>
    <a:srgbClr val="FFF0E7"/>
    <a:srgbClr val="FDE7E3"/>
    <a:srgbClr val="FDF1F5"/>
    <a:srgbClr val="E1FDFF"/>
    <a:srgbClr val="F9DFE8"/>
    <a:srgbClr val="FC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796" autoAdjust="0"/>
  </p:normalViewPr>
  <p:slideViewPr>
    <p:cSldViewPr snapToGrid="0">
      <p:cViewPr>
        <p:scale>
          <a:sx n="76" d="100"/>
          <a:sy n="76" d="100"/>
        </p:scale>
        <p:origin x="208" y="88"/>
      </p:cViewPr>
      <p:guideLst>
        <p:guide pos="7423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437B1C-CD22-44D2-ABD1-B5B76CB58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A63F1-1712-4146-AD2B-D2DBE0B97E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9B67C320-D9A7-4448-92D3-F1B708B39680}" type="datetimeFigureOut">
              <a:rPr lang="en-AU" smtClean="0"/>
              <a:t>1/08/2022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F23F0-78CA-454D-8380-871AF4ABC4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122B1-7FD4-4F7D-8D0C-F640ABC39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AEAB284A-7447-4F37-B8AB-EA9D216DB5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31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86708173-BFA6-4741-8ABA-B777CEB02B50}" type="datetimeFigureOut">
              <a:rPr lang="en-AU" smtClean="0"/>
              <a:t>29/07/2022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1862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73" tIns="48587" rIns="97173" bIns="48587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3"/>
            <a:ext cx="5511800" cy="3946118"/>
          </a:xfrm>
          <a:prstGeom prst="rect">
            <a:avLst/>
          </a:prstGeom>
        </p:spPr>
        <p:txBody>
          <a:bodyPr vert="horz" lIns="97173" tIns="48587" rIns="97173" bIns="48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D7FF452E-224D-4FAB-8E95-F18F4E6C5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7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52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Review server w/ </a:t>
            </a:r>
            <a:r>
              <a:rPr lang="en-AU" dirty="0" err="1"/>
              <a:t>Krithika</a:t>
            </a:r>
            <a:r>
              <a:rPr lang="en-AU" dirty="0"/>
              <a:t> || current SQL migration initiative “phase 20” w/ Simon </a:t>
            </a:r>
            <a:r>
              <a:rPr lang="en-AU" dirty="0" err="1"/>
              <a:t>Prichett</a:t>
            </a:r>
            <a:r>
              <a:rPr lang="en-AU" dirty="0"/>
              <a:t> || </a:t>
            </a:r>
          </a:p>
          <a:p>
            <a:r>
              <a:rPr lang="en-AU" dirty="0">
                <a:effectLst/>
                <a:latin typeface="-apple-system"/>
              </a:rPr>
              <a:t>Neil </a:t>
            </a:r>
            <a:r>
              <a:rPr lang="en-AU" dirty="0" err="1">
                <a:effectLst/>
                <a:latin typeface="-apple-system"/>
              </a:rPr>
              <a:t>Durnin</a:t>
            </a:r>
            <a:r>
              <a:rPr lang="en-AU" dirty="0">
                <a:effectLst/>
                <a:latin typeface="-apple-system"/>
              </a:rPr>
              <a:t> and Phil Hetherington (Identity Management Team) // Bala (owner) </a:t>
            </a:r>
            <a:r>
              <a:rPr lang="en-AU" dirty="0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59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Review server w/ </a:t>
            </a:r>
            <a:r>
              <a:rPr lang="en-AU" dirty="0" err="1"/>
              <a:t>Krithika</a:t>
            </a:r>
            <a:r>
              <a:rPr lang="en-AU" dirty="0"/>
              <a:t> || current SQL migration initiative “phase 20” w/ Simon </a:t>
            </a:r>
            <a:r>
              <a:rPr lang="en-AU" dirty="0" err="1"/>
              <a:t>Prichett</a:t>
            </a:r>
            <a:r>
              <a:rPr lang="en-AU" dirty="0"/>
              <a:t> || </a:t>
            </a:r>
          </a:p>
          <a:p>
            <a:r>
              <a:rPr lang="en-AU" dirty="0">
                <a:effectLst/>
                <a:latin typeface="-apple-system"/>
              </a:rPr>
              <a:t>Neil </a:t>
            </a:r>
            <a:r>
              <a:rPr lang="en-AU" dirty="0" err="1">
                <a:effectLst/>
                <a:latin typeface="-apple-system"/>
              </a:rPr>
              <a:t>Durnin</a:t>
            </a:r>
            <a:r>
              <a:rPr lang="en-AU" dirty="0">
                <a:effectLst/>
                <a:latin typeface="-apple-system"/>
              </a:rPr>
              <a:t> and Phil Hetherington (Identity Management Team) // Bala (owner) </a:t>
            </a:r>
            <a:r>
              <a:rPr lang="en-AU" dirty="0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BE495B-8D91-40D2-B88F-4A1B8597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4BA58F-6B00-43FF-8649-A324DD206A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2D9557-0A1C-4957-AD5F-C7766B5A24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1777D9-15C5-4278-AD5F-EAE831BB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5965FF-30D6-4B26-A9FD-618888174D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95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13DE71-BB7F-44F1-9F4C-FF264122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B47697B-FE81-4829-9D0B-8D44222A63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75D078-EC21-452D-A2D3-DA872C6AF7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25D9FE-3B11-4D3B-961A-D066B72BE01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B8AD5B-92F7-40CB-8380-5473F043C5B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90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412" y="2214562"/>
            <a:ext cx="4073526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4250" y="2214562"/>
            <a:ext cx="7015164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B3DBDE-DBD9-46CC-9B1B-F9883D7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6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40752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2214562"/>
            <a:ext cx="70164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B85BA-F4F4-46EF-A7E1-F565ECC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3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1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78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89FB-F4F6-4A24-8C33-915F53C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AEEA080-D398-4DA3-9A79-4960CAAA76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32776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65039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74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21FEE-B9D7-C04E-962C-AB7CD8640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4686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</p:spTree>
    <p:extLst>
      <p:ext uri="{BB962C8B-B14F-4D97-AF65-F5344CB8AC3E}">
        <p14:creationId xmlns:p14="http://schemas.microsoft.com/office/powerpoint/2010/main" val="2104084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Positiv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17647" y="2755429"/>
            <a:ext cx="8541502" cy="1042344"/>
          </a:xfrm>
        </p:spPr>
        <p:txBody>
          <a:bodyPr tIns="198000" rIns="0" anchor="ctr">
            <a:spAutoFit/>
          </a:bodyPr>
          <a:lstStyle>
            <a:lvl1pPr>
              <a:lnSpc>
                <a:spcPct val="75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68777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791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468487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</a:t>
            </a:r>
            <a:br>
              <a:rPr lang="en-GB"/>
            </a:br>
            <a:r>
              <a:rPr lang="en-GB"/>
              <a:t>(36pt, min 30pt)</a:t>
            </a:r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47788DB3-5AE6-4EE0-BA1A-48BA65E4F6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478" y="1168671"/>
            <a:ext cx="11437371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083611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EC53D-33B0-473F-8FEF-D044CEC2BA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17BB-C14B-484A-99D9-8407CA6285A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267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3D771-3DAE-41D9-951D-8B5213B39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81" y="637200"/>
            <a:ext cx="5557322" cy="1061438"/>
          </a:xfrm>
        </p:spPr>
        <p:txBody>
          <a:bodyPr/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74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5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3601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16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586" y="1828879"/>
            <a:ext cx="5544000" cy="4225688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828800"/>
            <a:ext cx="5544000" cy="42256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835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2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514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449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4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1710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698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354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70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61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E86BDB-6CCC-4164-BBE6-A5A72F629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9FCC80-4980-4346-8053-B3E63CB1B972}"/>
              </a:ext>
            </a:extLst>
          </p:cNvPr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7500C0">
                  <a:lumMod val="65000"/>
                  <a:alpha val="37000"/>
                </a:srgbClr>
              </a:gs>
              <a:gs pos="91000">
                <a:srgbClr val="460073">
                  <a:lumMod val="65000"/>
                  <a:alpha val="9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822960"/>
            <a:ext cx="6421462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US" sz="5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2D306-4E3B-4B05-B44F-56C9326D35F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2022 Accenture/Avanade.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46CDF-8270-49A9-B3C7-C28EC31D44AE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8F2438DC-7642-42E3-851B-DD748E39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768327AF-302A-AF45-92E5-6720AD2FA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00" y="6485377"/>
            <a:ext cx="788581" cy="20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C4743-BEEA-BB41-BC91-7E497CD542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7200" y="6417572"/>
            <a:ext cx="1085939" cy="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3" y="2214563"/>
            <a:ext cx="9958387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104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0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145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33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2686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0206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75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3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9412" y="2214563"/>
            <a:ext cx="9961200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0C057-902E-4672-BC5C-A4E6DC8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411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4275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19DC44-9B98-430A-B97B-EF69DE5C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5642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64275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A4C6D-5A5C-48BD-B6B8-3DA1446C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2329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665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1ACA55-677E-4E89-B5E2-D03A0198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70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27413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FB091-0A9A-4850-9031-668F0F2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4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oleObject" Target="../embeddings/oleObject2.bin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4.xml"/><Relationship Id="rId7" Type="http://schemas.openxmlformats.org/officeDocument/2006/relationships/tags" Target="../tags/tag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99237B9-7FF2-48F5-B86B-4208FDC672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53386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99237B9-7FF2-48F5-B86B-4208FDC67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18CD0548-9E46-DA43-A090-8E91594F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415F4-5910-4A95-9C8B-5C8E7AE7B45E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Confidential. </a:t>
            </a:r>
            <a:endParaRPr lang="en-AU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4000" r:id="rId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127ECF-3B2C-4958-A53B-DD06F97F1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16" imgH="416" progId="TCLayout.ActiveDocument.1">
                  <p:embed/>
                </p:oleObj>
              </mc:Choice>
              <mc:Fallback>
                <p:oleObj name="think-cell Slide" r:id="rId23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127ECF-3B2C-4958-A53B-DD06F97F1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4121DC9-ED73-4C84-A33E-7697EF8A09C2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384069"/>
            <a:ext cx="9961200" cy="721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1828800"/>
            <a:ext cx="9959886" cy="4227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4EA6-96D4-4758-892E-0B9855AA29C6}"/>
              </a:ext>
            </a:extLst>
          </p:cNvPr>
          <p:cNvSpPr txBox="1"/>
          <p:nvPr userDrawn="1"/>
        </p:nvSpPr>
        <p:spPr>
          <a:xfrm>
            <a:off x="11583626" y="6414756"/>
            <a:ext cx="2359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79F6B-D2B4-41B8-B8FC-E52BF754EDA5}" type="slidenum">
              <a:rPr lang="en-US" sz="800" smtClean="0"/>
              <a:t>‹#›</a:t>
            </a:fld>
            <a:endParaRPr lang="en-AU" sz="800"/>
          </a:p>
        </p:txBody>
      </p:sp>
    </p:spTree>
    <p:extLst>
      <p:ext uri="{BB962C8B-B14F-4D97-AF65-F5344CB8AC3E}">
        <p14:creationId xmlns:p14="http://schemas.microsoft.com/office/powerpoint/2010/main" val="27652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3" r:id="rId18"/>
    <p:sldLayoutId id="2147483864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95">
          <p15:clr>
            <a:srgbClr val="F26B43"/>
          </p15:clr>
        </p15:guide>
        <p15:guide id="2" pos="239">
          <p15:clr>
            <a:srgbClr val="F26B43"/>
          </p15:clr>
        </p15:guide>
        <p15:guide id="3" pos="950">
          <p15:clr>
            <a:srgbClr val="F26B43"/>
          </p15:clr>
        </p15:guide>
        <p15:guide id="4" pos="1165">
          <p15:clr>
            <a:srgbClr val="F26B43"/>
          </p15:clr>
        </p15:guide>
        <p15:guide id="5" pos="1877">
          <p15:clr>
            <a:srgbClr val="F26B43"/>
          </p15:clr>
        </p15:guide>
        <p15:guide id="6" pos="2093">
          <p15:clr>
            <a:srgbClr val="F26B43"/>
          </p15:clr>
        </p15:guide>
        <p15:guide id="7" pos="2805">
          <p15:clr>
            <a:srgbClr val="F26B43"/>
          </p15:clr>
        </p15:guide>
        <p15:guide id="8" pos="3020">
          <p15:clr>
            <a:srgbClr val="F26B43"/>
          </p15:clr>
        </p15:guide>
        <p15:guide id="9" pos="3731">
          <p15:clr>
            <a:srgbClr val="F26B43"/>
          </p15:clr>
        </p15:guide>
        <p15:guide id="10" pos="3946">
          <p15:clr>
            <a:srgbClr val="F26B43"/>
          </p15:clr>
        </p15:guide>
        <p15:guide id="11" pos="4659">
          <p15:clr>
            <a:srgbClr val="F26B43"/>
          </p15:clr>
        </p15:guide>
        <p15:guide id="12" pos="4873">
          <p15:clr>
            <a:srgbClr val="F26B43"/>
          </p15:clr>
        </p15:guide>
        <p15:guide id="13" pos="5585">
          <p15:clr>
            <a:srgbClr val="F26B43"/>
          </p15:clr>
        </p15:guide>
        <p15:guide id="14" pos="5800">
          <p15:clr>
            <a:srgbClr val="F26B43"/>
          </p15:clr>
        </p15:guide>
        <p15:guide id="15" pos="6512">
          <p15:clr>
            <a:srgbClr val="F26B43"/>
          </p15:clr>
        </p15:guide>
        <p15:guide id="16" pos="6727">
          <p15:clr>
            <a:srgbClr val="F26B43"/>
          </p15:clr>
        </p15:guide>
        <p15:guide id="17" pos="7439">
          <p15:clr>
            <a:srgbClr val="F26B43"/>
          </p15:clr>
        </p15:guide>
        <p15:guide id="18" orient="horz" pos="4103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52">
          <p15:clr>
            <a:srgbClr val="F26B43"/>
          </p15:clr>
        </p15:guide>
        <p15:guide id="22" orient="horz" pos="240">
          <p15:clr>
            <a:srgbClr val="F26B43"/>
          </p15:clr>
        </p15:guide>
        <p15:guide id="23" pos="480">
          <p15:clr>
            <a:srgbClr val="5ACBF0"/>
          </p15:clr>
        </p15:guide>
        <p15:guide id="24" orient="horz" pos="480">
          <p15:clr>
            <a:srgbClr val="5ACBF0"/>
          </p15:clr>
        </p15:guide>
        <p15:guide id="25" pos="7198">
          <p15:clr>
            <a:srgbClr val="5ACBF0"/>
          </p15:clr>
        </p15:guide>
        <p15:guide id="26" orient="horz" pos="421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49251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70" b="15810"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2" r:id="rId4"/>
    <p:sldLayoutId id="2147483924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93018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53" r:id="rId3"/>
    <p:sldLayoutId id="2147483954" r:id="rId4"/>
    <p:sldLayoutId id="2147483955" r:id="rId5"/>
    <p:sldLayoutId id="2147483957" r:id="rId6"/>
    <p:sldLayoutId id="2147483958" r:id="rId7"/>
    <p:sldLayoutId id="2147483959" r:id="rId8"/>
    <p:sldLayoutId id="2147483960" r:id="rId9"/>
    <p:sldLayoutId id="2147483961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003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87" r:id="rId3"/>
    <p:sldLayoutId id="2147483990" r:id="rId4"/>
    <p:sldLayoutId id="2147483991" r:id="rId5"/>
    <p:sldLayoutId id="2147483992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6E3B756-37E7-4B4D-A2B4-32D422D14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43"/>
          <a:stretch/>
        </p:blipFill>
        <p:spPr bwMode="auto">
          <a:xfrm flipH="1">
            <a:off x="6831" y="0"/>
            <a:ext cx="5235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C33AE7-730D-4E16-97AB-FAA945E8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0" y="0"/>
            <a:ext cx="60320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2A5F4-995F-4148-9843-F04736B93C25}"/>
              </a:ext>
            </a:extLst>
          </p:cNvPr>
          <p:cNvSpPr/>
          <p:nvPr/>
        </p:nvSpPr>
        <p:spPr>
          <a:xfrm>
            <a:off x="6831" y="0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chemeClr val="tx1"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6F256-850E-44D7-AEFA-2E0CD2C75C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7812B-589B-45E6-9443-3FBB38A53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18" y="6342070"/>
            <a:ext cx="1312223" cy="33146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DDEEFC6-C43D-4558-AC36-A887E86E2F0F}"/>
              </a:ext>
            </a:extLst>
          </p:cNvPr>
          <p:cNvSpPr txBox="1">
            <a:spLocks/>
          </p:cNvSpPr>
          <p:nvPr/>
        </p:nvSpPr>
        <p:spPr>
          <a:xfrm>
            <a:off x="4754880" y="1584000"/>
            <a:ext cx="7036627" cy="3599528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Rio Tinto </a:t>
            </a:r>
          </a:p>
          <a:p>
            <a:pPr>
              <a:spcBef>
                <a:spcPts val="0"/>
              </a:spcBef>
            </a:pP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Workstream #1</a:t>
            </a:r>
          </a:p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Vulnerability 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47BED0-07AF-4712-975C-7550266F020A}"/>
              </a:ext>
            </a:extLst>
          </p:cNvPr>
          <p:cNvSpPr txBox="1">
            <a:spLocks/>
          </p:cNvSpPr>
          <p:nvPr/>
        </p:nvSpPr>
        <p:spPr>
          <a:xfrm>
            <a:off x="5050789" y="4217445"/>
            <a:ext cx="6444808" cy="64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and Approach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"/>
                <a:cs typeface="Segoe UI"/>
              </a:rPr>
              <a:t>Commercial in confidence</a:t>
            </a:r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CD3FCD3D-9A6F-4B06-BE10-AACD9205A0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3" y="6322050"/>
            <a:ext cx="1131724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08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A -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5BAD0-C111-755E-CB01-652ED83A3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72548"/>
              </p:ext>
            </p:extLst>
          </p:nvPr>
        </p:nvGraphicFramePr>
        <p:xfrm>
          <a:off x="381000" y="2070001"/>
          <a:ext cx="2943126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26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Description and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Xxx</a:t>
                      </a:r>
                      <a:endParaRPr lang="en-AU" dirty="0"/>
                    </a:p>
                    <a:p>
                      <a:r>
                        <a:rPr lang="en-AU" dirty="0" err="1"/>
                        <a:t>Xxx</a:t>
                      </a:r>
                      <a:endParaRPr lang="en-AU" dirty="0"/>
                    </a:p>
                    <a:p>
                      <a:r>
                        <a:rPr lang="en-AU" dirty="0"/>
                        <a:t>xxx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DBA10A-19B6-498A-770A-8FD09A6D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48314"/>
              </p:ext>
            </p:extLst>
          </p:nvPr>
        </p:nvGraphicFramePr>
        <p:xfrm>
          <a:off x="4205501" y="2070001"/>
          <a:ext cx="2943126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26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Related 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Xxx</a:t>
                      </a:r>
                      <a:endParaRPr lang="en-AU" dirty="0"/>
                    </a:p>
                    <a:p>
                      <a:r>
                        <a:rPr lang="en-AU" dirty="0" err="1"/>
                        <a:t>Xxx</a:t>
                      </a:r>
                      <a:endParaRPr lang="en-AU" dirty="0"/>
                    </a:p>
                    <a:p>
                      <a:r>
                        <a:rPr lang="en-AU" dirty="0"/>
                        <a:t>xxx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4F2774-2408-E37C-12E2-BA669C702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61550"/>
              </p:ext>
            </p:extLst>
          </p:nvPr>
        </p:nvGraphicFramePr>
        <p:xfrm>
          <a:off x="7909172" y="2070001"/>
          <a:ext cx="2943126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26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to 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Xxxx</a:t>
                      </a:r>
                      <a:endParaRPr lang="en-AU" dirty="0"/>
                    </a:p>
                    <a:p>
                      <a:r>
                        <a:rPr lang="en-AU" dirty="0" err="1"/>
                        <a:t>Xxx</a:t>
                      </a:r>
                      <a:endParaRPr lang="en-AU" dirty="0"/>
                    </a:p>
                    <a:p>
                      <a:r>
                        <a:rPr lang="en-AU" dirty="0"/>
                        <a:t>xxx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6BF71CE-DFA1-2C0B-B8B5-2B77BE8DA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78399"/>
              </p:ext>
            </p:extLst>
          </p:nvPr>
        </p:nvGraphicFramePr>
        <p:xfrm>
          <a:off x="522767" y="4053642"/>
          <a:ext cx="5573233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8639">
                  <a:extLst>
                    <a:ext uri="{9D8B030D-6E8A-4147-A177-3AD203B41FA5}">
                      <a16:colId xmlns:a16="http://schemas.microsoft.com/office/drawing/2014/main" val="1628208614"/>
                    </a:ext>
                  </a:extLst>
                </a:gridCol>
                <a:gridCol w="4684594">
                  <a:extLst>
                    <a:ext uri="{9D8B030D-6E8A-4147-A177-3AD203B41FA5}">
                      <a16:colId xmlns:a16="http://schemas.microsoft.com/office/drawing/2014/main" val="1925070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b="0" dirty="0"/>
                        <a:t>Requires server reboot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69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b="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b="0" dirty="0"/>
                        <a:t>Requires service restart only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2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b="0" dirty="0"/>
                        <a:t>Already deployed in Rio Tinto in beta stages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538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b="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b="0" dirty="0"/>
                        <a:t>Require app compatibility check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05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b="0" dirty="0"/>
                        <a:t>Rollback script/procedure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66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3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Vulnerability A – Scope Definition</a:t>
            </a:r>
            <a:endParaRPr lang="en-AU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7F379C-8B3A-900B-BF61-F3FA39C5673D}"/>
              </a:ext>
            </a:extLst>
          </p:cNvPr>
          <p:cNvSpPr/>
          <p:nvPr/>
        </p:nvSpPr>
        <p:spPr>
          <a:xfrm rot="5400000">
            <a:off x="-723014" y="3163185"/>
            <a:ext cx="3902149" cy="53162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dirty="0"/>
              <a:t>criteria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6381C-F5A5-AC64-1632-9D8A9448A683}"/>
              </a:ext>
            </a:extLst>
          </p:cNvPr>
          <p:cNvSpPr txBox="1"/>
          <p:nvPr/>
        </p:nvSpPr>
        <p:spPr>
          <a:xfrm>
            <a:off x="1642732" y="1851469"/>
            <a:ext cx="23338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Regions </a:t>
            </a:r>
            <a:r>
              <a:rPr lang="en-AU" dirty="0" err="1"/>
              <a:t>xxxx</a:t>
            </a:r>
            <a:r>
              <a:rPr lang="en-AU" dirty="0"/>
              <a:t>;</a:t>
            </a:r>
          </a:p>
          <a:p>
            <a:r>
              <a:rPr lang="en-AU" dirty="0"/>
              <a:t>Severity </a:t>
            </a:r>
            <a:r>
              <a:rPr lang="en-AU" dirty="0" err="1"/>
              <a:t>xxxxx</a:t>
            </a:r>
            <a:endParaRPr lang="en-AU" dirty="0"/>
          </a:p>
          <a:p>
            <a:r>
              <a:rPr lang="en-AU" dirty="0" err="1"/>
              <a:t>Xxxxxxxx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7969DA-02B8-9C03-AEC1-EC87D23315E3}"/>
              </a:ext>
            </a:extLst>
          </p:cNvPr>
          <p:cNvSpPr/>
          <p:nvPr/>
        </p:nvSpPr>
        <p:spPr>
          <a:xfrm>
            <a:off x="6946603" y="1679943"/>
            <a:ext cx="4483395" cy="34981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dirty="0"/>
              <a:t>Put your list here, as it fits</a:t>
            </a:r>
          </a:p>
        </p:txBody>
      </p:sp>
    </p:spTree>
    <p:extLst>
      <p:ext uri="{BB962C8B-B14F-4D97-AF65-F5344CB8AC3E}">
        <p14:creationId xmlns:p14="http://schemas.microsoft.com/office/powerpoint/2010/main" val="249329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Remediation approach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75814"/>
              </p:ext>
            </p:extLst>
          </p:nvPr>
        </p:nvGraphicFramePr>
        <p:xfrm>
          <a:off x="922285" y="1125374"/>
          <a:ext cx="10050514" cy="25238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53384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2170789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734810">
                  <a:extLst>
                    <a:ext uri="{9D8B030D-6E8A-4147-A177-3AD203B41FA5}">
                      <a16:colId xmlns:a16="http://schemas.microsoft.com/office/drawing/2014/main" val="1316714249"/>
                    </a:ext>
                  </a:extLst>
                </a:gridCol>
              </a:tblGrid>
              <a:tr h="441604">
                <a:tc>
                  <a:txBody>
                    <a:bodyPr/>
                    <a:lstStyle/>
                    <a:p>
                      <a:r>
                        <a:rPr lang="en-AU" sz="1600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Interactive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492556">
                <a:tc>
                  <a:txBody>
                    <a:bodyPr/>
                    <a:lstStyle/>
                    <a:p>
                      <a:r>
                        <a:rPr lang="en-AU" sz="1400" dirty="0"/>
                        <a:t>Scheduled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29893">
                <a:tc>
                  <a:txBody>
                    <a:bodyPr/>
                    <a:lstStyle/>
                    <a:p>
                      <a:r>
                        <a:rPr lang="en-AU" sz="1400" dirty="0"/>
                        <a:t>Technical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529893">
                <a:tc>
                  <a:txBody>
                    <a:bodyPr/>
                    <a:lstStyle/>
                    <a:p>
                      <a:r>
                        <a:rPr lang="en-AU" sz="1400" dirty="0"/>
                        <a:t>Recommended Criticality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Level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Level 4-5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Level 1-3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529893">
                <a:tc>
                  <a:txBody>
                    <a:bodyPr/>
                    <a:lstStyle/>
                    <a:p>
                      <a:r>
                        <a:rPr lang="en-AU" sz="1400" dirty="0"/>
                        <a:t>Deployment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Non business hours (per group of servers)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Non business hours (workload 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690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Tracker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041436"/>
              </p:ext>
            </p:extLst>
          </p:nvPr>
        </p:nvGraphicFramePr>
        <p:xfrm>
          <a:off x="1157176" y="1376314"/>
          <a:ext cx="8087489" cy="283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4630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189620947"/>
                    </a:ext>
                  </a:extLst>
                </a:gridCol>
                <a:gridCol w="1711354">
                  <a:extLst>
                    <a:ext uri="{9D8B030D-6E8A-4147-A177-3AD203B41FA5}">
                      <a16:colId xmlns:a16="http://schemas.microsoft.com/office/drawing/2014/main" val="3951712096"/>
                    </a:ext>
                  </a:extLst>
                </a:gridCol>
                <a:gridCol w="226502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1333847">
                  <a:extLst>
                    <a:ext uri="{9D8B030D-6E8A-4147-A177-3AD203B41FA5}">
                      <a16:colId xmlns:a16="http://schemas.microsoft.com/office/drawing/2014/main" val="420778884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r>
                        <a:rPr lang="en-AU" sz="2000" dirty="0"/>
                        <a:t>Change#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561692">
                <a:tc>
                  <a:txBody>
                    <a:bodyPr/>
                    <a:lstStyle/>
                    <a:p>
                      <a:r>
                        <a:rPr lang="en-AU" dirty="0"/>
                        <a:t>Xxxx1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4-Aug-22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 dirty="0"/>
                        <a:t>Xxxx2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 dirty="0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Scheduled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604270">
                <a:tc>
                  <a:txBody>
                    <a:bodyPr/>
                    <a:lstStyle/>
                    <a:p>
                      <a:r>
                        <a:rPr lang="en-AU" dirty="0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Waiting for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2258C8-6C3A-53EB-9186-4F244136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8665"/>
              </p:ext>
            </p:extLst>
          </p:nvPr>
        </p:nvGraphicFramePr>
        <p:xfrm>
          <a:off x="3733102" y="4750167"/>
          <a:ext cx="3459549" cy="1097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1490">
                  <a:extLst>
                    <a:ext uri="{9D8B030D-6E8A-4147-A177-3AD203B41FA5}">
                      <a16:colId xmlns:a16="http://schemas.microsoft.com/office/drawing/2014/main" val="860285425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437243603"/>
                    </a:ext>
                  </a:extLst>
                </a:gridCol>
              </a:tblGrid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Deployed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6354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Scheduled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73929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Waiting for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6689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frizKYGKcpgVVI28ved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_2019" id="{F40E4053-D93C-8B4C-ABB0-355E77D9BF60}" vid="{7BE3C35A-BAB7-344E-84DB-4161C59859C6}"/>
    </a:ext>
  </a:extLst>
</a:theme>
</file>

<file path=ppt/theme/theme2.xml><?xml version="1.0" encoding="utf-8"?>
<a:theme xmlns:a="http://schemas.openxmlformats.org/drawingml/2006/main" name="1_Office Theme">
  <a:themeElements>
    <a:clrScheme name="CBA+Accenture purple">
      <a:dk1>
        <a:srgbClr val="000000"/>
      </a:dk1>
      <a:lt1>
        <a:srgbClr val="FFFFFF"/>
      </a:lt1>
      <a:dk2>
        <a:srgbClr val="595959"/>
      </a:dk2>
      <a:lt2>
        <a:srgbClr val="BEBEBE"/>
      </a:lt2>
      <a:accent1>
        <a:srgbClr val="FF9500"/>
      </a:accent1>
      <a:accent2>
        <a:srgbClr val="FFC100"/>
      </a:accent2>
      <a:accent3>
        <a:srgbClr val="FFD93A"/>
      </a:accent3>
      <a:accent4>
        <a:srgbClr val="A100FF"/>
      </a:accent4>
      <a:accent5>
        <a:srgbClr val="7500C0"/>
      </a:accent5>
      <a:accent6>
        <a:srgbClr val="460073"/>
      </a:accent6>
      <a:hlink>
        <a:srgbClr val="FFB600"/>
      </a:hlink>
      <a:folHlink>
        <a:srgbClr val="FFB600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4.xml><?xml version="1.0" encoding="utf-8"?>
<a:theme xmlns:a="http://schemas.openxmlformats.org/drawingml/2006/main" name="43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5.xml><?xml version="1.0" encoding="utf-8"?>
<a:theme xmlns:a="http://schemas.openxmlformats.org/drawingml/2006/main" name="42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s" ma:contentTypeID="0x010100ABBAF121539C004A8CAA0AC867AE63F3004560B689BA8500498EE56EAEDACCCB1A" ma:contentTypeVersion="5" ma:contentTypeDescription="Create a new document." ma:contentTypeScope="" ma:versionID="9aa01b4610ead47e2f31c039ed9c497c">
  <xsd:schema xmlns:xsd="http://www.w3.org/2001/XMLSchema" xmlns:xs="http://www.w3.org/2001/XMLSchema" xmlns:p="http://schemas.microsoft.com/office/2006/metadata/properties" xmlns:ns2="d907fa09-522a-4fad-9545-1de5404cb3c7" targetNamespace="http://schemas.microsoft.com/office/2006/metadata/properties" ma:root="true" ma:fieldsID="edcdbd0469a7e14f32fda9998b934686" ns2:_="">
    <xsd:import namespace="d907fa09-522a-4fad-9545-1de5404cb3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7fa09-522a-4fad-9545-1de5404cb3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025A15-D0D1-44F0-92B4-F24ADBDE2870}">
  <ds:schemaRefs>
    <ds:schemaRef ds:uri="d907fa09-522a-4fad-9545-1de5404cb3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FB9FAD-29D2-4ABD-B451-7F7D700C8D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8E0FA-7562-4859-A11C-420ACA25A11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d907fa09-522a-4fad-9545-1de5404cb3c7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16411</TotalTime>
  <Words>250</Words>
  <Application>Microsoft Office PowerPoint</Application>
  <PresentationFormat>Widescreen</PresentationFormat>
  <Paragraphs>93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5" baseType="lpstr">
      <vt:lpstr>-apple-system</vt:lpstr>
      <vt:lpstr>Arial</vt:lpstr>
      <vt:lpstr>Calibri</vt:lpstr>
      <vt:lpstr>Graphik</vt:lpstr>
      <vt:lpstr>Graphik Black</vt:lpstr>
      <vt:lpstr>Graphik Light</vt:lpstr>
      <vt:lpstr>Graphik Semibold</vt:lpstr>
      <vt:lpstr>Graphik-SemiboldItalic</vt:lpstr>
      <vt:lpstr>GT Sectra Fine Rg</vt:lpstr>
      <vt:lpstr>Segoe UI</vt:lpstr>
      <vt:lpstr>Segoe UI Light</vt:lpstr>
      <vt:lpstr>Segoe UI Semibold</vt:lpstr>
      <vt:lpstr>Segoe UI Semilight</vt:lpstr>
      <vt:lpstr>System Font</vt:lpstr>
      <vt:lpstr>1_Unrestricted</vt:lpstr>
      <vt:lpstr>1_Office Theme</vt:lpstr>
      <vt:lpstr>Hybrid Windows</vt:lpstr>
      <vt:lpstr>43_Hybrid Windows</vt:lpstr>
      <vt:lpstr>42_Hybrid Windows</vt:lpstr>
      <vt:lpstr>think-cell Slide</vt:lpstr>
      <vt:lpstr>PowerPoint Presentation</vt:lpstr>
      <vt:lpstr>Vulnerability A - Overview</vt:lpstr>
      <vt:lpstr>Vulnerability A – Scope Definition</vt:lpstr>
      <vt:lpstr>Remediation approach</vt:lpstr>
      <vt:lpstr>Tracker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[Account Name, Sales Target $, Rev Growth %]</dc:title>
  <dc:subject/>
  <dc:creator>Lawrence Liang</dc:creator>
  <cp:keywords/>
  <dc:description/>
  <cp:lastModifiedBy>Juliana Bächtold</cp:lastModifiedBy>
  <cp:revision>44</cp:revision>
  <cp:lastPrinted>2021-07-26T23:22:19Z</cp:lastPrinted>
  <dcterms:created xsi:type="dcterms:W3CDTF">2020-06-29T05:59:53Z</dcterms:created>
  <dcterms:modified xsi:type="dcterms:W3CDTF">2022-08-03T23:27:21Z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2020-06-29T06:00:16Z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dab819fe-54ab-434a-9bdf-ea2b5825fcfb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0x010100ABBAF121539C004A8CAA0AC867AE63F3004560B689BA8500498EE56EAEDACCCB1A</vt:lpwstr>
  </property>
</Properties>
</file>